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9" r:id="rId3"/>
    <p:sldId id="260" r:id="rId4"/>
    <p:sldId id="262" r:id="rId5"/>
    <p:sldId id="263" r:id="rId6"/>
    <p:sldId id="265" r:id="rId7"/>
    <p:sldId id="266" r:id="rId8"/>
    <p:sldId id="267" r:id="rId9"/>
    <p:sldId id="268" r:id="rId10"/>
    <p:sldId id="269" r:id="rId11"/>
    <p:sldId id="270" r:id="rId12"/>
    <p:sldId id="271" r:id="rId13"/>
    <p:sldId id="272" r:id="rId14"/>
    <p:sldId id="274" r:id="rId15"/>
    <p:sldId id="273" r:id="rId16"/>
    <p:sldId id="275" r:id="rId17"/>
    <p:sldId id="277" r:id="rId18"/>
    <p:sldId id="278" r:id="rId19"/>
    <p:sldId id="279" r:id="rId20"/>
    <p:sldId id="280" r:id="rId21"/>
    <p:sldId id="282" r:id="rId22"/>
    <p:sldId id="283" r:id="rId23"/>
    <p:sldId id="284" r:id="rId24"/>
    <p:sldId id="285" r:id="rId25"/>
    <p:sldId id="286" r:id="rId26"/>
    <p:sldId id="287" r:id="rId2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412"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1876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4272A152-242A-46A1-BC53-1F54ABE2C6D6}" type="datetimeFigureOut">
              <a:rPr lang="ar-IQ" smtClean="0"/>
              <a:pPr/>
              <a:t>06/08/1445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43E801D-0B13-495E-9A4F-0F0CA5A9CC8A}"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272A152-242A-46A1-BC53-1F54ABE2C6D6}" type="datetimeFigureOut">
              <a:rPr lang="ar-IQ" smtClean="0"/>
              <a:pPr/>
              <a:t>06/08/1445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43E801D-0B13-495E-9A4F-0F0CA5A9CC8A}"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272A152-242A-46A1-BC53-1F54ABE2C6D6}" type="datetimeFigureOut">
              <a:rPr lang="ar-IQ" smtClean="0"/>
              <a:pPr/>
              <a:t>06/08/1445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43E801D-0B13-495E-9A4F-0F0CA5A9CC8A}"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272A152-242A-46A1-BC53-1F54ABE2C6D6}" type="datetimeFigureOut">
              <a:rPr lang="ar-IQ" smtClean="0"/>
              <a:pPr/>
              <a:t>06/08/1445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43E801D-0B13-495E-9A4F-0F0CA5A9CC8A}"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272A152-242A-46A1-BC53-1F54ABE2C6D6}" type="datetimeFigureOut">
              <a:rPr lang="ar-IQ" smtClean="0"/>
              <a:pPr/>
              <a:t>06/08/1445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43E801D-0B13-495E-9A4F-0F0CA5A9CC8A}"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4272A152-242A-46A1-BC53-1F54ABE2C6D6}" type="datetimeFigureOut">
              <a:rPr lang="ar-IQ" smtClean="0"/>
              <a:pPr/>
              <a:t>06/08/1445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C43E801D-0B13-495E-9A4F-0F0CA5A9CC8A}"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4272A152-242A-46A1-BC53-1F54ABE2C6D6}" type="datetimeFigureOut">
              <a:rPr lang="ar-IQ" smtClean="0"/>
              <a:pPr/>
              <a:t>06/08/1445</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C43E801D-0B13-495E-9A4F-0F0CA5A9CC8A}"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4272A152-242A-46A1-BC53-1F54ABE2C6D6}" type="datetimeFigureOut">
              <a:rPr lang="ar-IQ" smtClean="0"/>
              <a:pPr/>
              <a:t>06/08/1445</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C43E801D-0B13-495E-9A4F-0F0CA5A9CC8A}"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272A152-242A-46A1-BC53-1F54ABE2C6D6}" type="datetimeFigureOut">
              <a:rPr lang="ar-IQ" smtClean="0"/>
              <a:pPr/>
              <a:t>06/08/1445</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C43E801D-0B13-495E-9A4F-0F0CA5A9CC8A}"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272A152-242A-46A1-BC53-1F54ABE2C6D6}" type="datetimeFigureOut">
              <a:rPr lang="ar-IQ" smtClean="0"/>
              <a:pPr/>
              <a:t>06/08/1445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C43E801D-0B13-495E-9A4F-0F0CA5A9CC8A}"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272A152-242A-46A1-BC53-1F54ABE2C6D6}" type="datetimeFigureOut">
              <a:rPr lang="ar-IQ" smtClean="0"/>
              <a:pPr/>
              <a:t>06/08/1445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C43E801D-0B13-495E-9A4F-0F0CA5A9CC8A}"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272A152-242A-46A1-BC53-1F54ABE2C6D6}" type="datetimeFigureOut">
              <a:rPr lang="ar-IQ" smtClean="0"/>
              <a:pPr/>
              <a:t>06/08/1445</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43E801D-0B13-495E-9A4F-0F0CA5A9CC8A}"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00034" y="285728"/>
            <a:ext cx="7772400" cy="1470025"/>
          </a:xfrm>
        </p:spPr>
        <p:txBody>
          <a:bodyPr>
            <a:normAutofit fontScale="90000"/>
          </a:bodyPr>
          <a:lstStyle/>
          <a:p>
            <a:r>
              <a:rPr lang="en-US" dirty="0" smtClean="0"/>
              <a:t>considerations for Anesthesia including:</a:t>
            </a:r>
            <a:r>
              <a:rPr lang="ar-IQ" dirty="0"/>
              <a:t/>
            </a:r>
            <a:br>
              <a:rPr lang="ar-IQ" dirty="0"/>
            </a:br>
            <a:r>
              <a:rPr lang="en-US" dirty="0"/>
              <a:t> </a:t>
            </a:r>
            <a:r>
              <a:rPr lang="en-US" b="1" dirty="0"/>
              <a:t>Patient Evaluation and Preparation </a:t>
            </a:r>
            <a:endParaRPr lang="ar-IQ" dirty="0"/>
          </a:p>
        </p:txBody>
      </p:sp>
      <p:sp>
        <p:nvSpPr>
          <p:cNvPr id="3" name="عنوان فرعي 2"/>
          <p:cNvSpPr>
            <a:spLocks noGrp="1"/>
          </p:cNvSpPr>
          <p:nvPr>
            <p:ph type="subTitle" idx="1"/>
          </p:nvPr>
        </p:nvSpPr>
        <p:spPr>
          <a:xfrm>
            <a:off x="1000100" y="5857892"/>
            <a:ext cx="6400800" cy="781040"/>
          </a:xfrm>
        </p:spPr>
        <p:txBody>
          <a:bodyPr/>
          <a:lstStyle/>
          <a:p>
            <a:pPr algn="l" rtl="0"/>
            <a:r>
              <a:rPr lang="en-US" b="1" dirty="0" err="1" smtClean="0"/>
              <a:t>Assis</a:t>
            </a:r>
            <a:r>
              <a:rPr lang="en-US" b="1" dirty="0" smtClean="0"/>
              <a:t>. Prof. Dr. </a:t>
            </a:r>
            <a:r>
              <a:rPr lang="en-US" b="1" dirty="0" err="1" smtClean="0"/>
              <a:t>Rafid</a:t>
            </a:r>
            <a:r>
              <a:rPr lang="en-US" b="1" dirty="0" smtClean="0"/>
              <a:t> </a:t>
            </a:r>
            <a:r>
              <a:rPr lang="en-US" b="1" dirty="0" err="1" smtClean="0"/>
              <a:t>Majeed</a:t>
            </a:r>
            <a:r>
              <a:rPr lang="en-US" b="1" dirty="0" smtClean="0"/>
              <a:t> </a:t>
            </a:r>
            <a:r>
              <a:rPr lang="en-US" b="1" dirty="0" err="1" smtClean="0"/>
              <a:t>Naeem</a:t>
            </a:r>
            <a:endParaRPr lang="ar-IQ" dirty="0"/>
          </a:p>
        </p:txBody>
      </p:sp>
      <p:pic>
        <p:nvPicPr>
          <p:cNvPr id="1026" name="Picture 2"/>
          <p:cNvPicPr>
            <a:picLocks noChangeAspect="1" noChangeArrowheads="1"/>
          </p:cNvPicPr>
          <p:nvPr/>
        </p:nvPicPr>
        <p:blipFill>
          <a:blip r:embed="rId2"/>
          <a:srcRect/>
          <a:stretch>
            <a:fillRect/>
          </a:stretch>
        </p:blipFill>
        <p:spPr bwMode="auto">
          <a:xfrm>
            <a:off x="1239024" y="2005013"/>
            <a:ext cx="5798647" cy="3852879"/>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smtClean="0"/>
              <a:t>Patient Preparation </a:t>
            </a:r>
            <a:endParaRPr lang="ar-IQ" dirty="0"/>
          </a:p>
        </p:txBody>
      </p:sp>
      <p:sp>
        <p:nvSpPr>
          <p:cNvPr id="3" name="عنصر نائب للمحتوى 2"/>
          <p:cNvSpPr>
            <a:spLocks noGrp="1"/>
          </p:cNvSpPr>
          <p:nvPr>
            <p:ph idx="1"/>
          </p:nvPr>
        </p:nvSpPr>
        <p:spPr/>
        <p:txBody>
          <a:bodyPr>
            <a:normAutofit/>
          </a:bodyPr>
          <a:lstStyle/>
          <a:p>
            <a:pPr algn="l" rtl="0"/>
            <a:r>
              <a:rPr lang="en-US" dirty="0" smtClean="0"/>
              <a:t>Too </a:t>
            </a:r>
            <a:r>
              <a:rPr lang="en-US" dirty="0"/>
              <a:t>often, operations are undertaken with inadequate preparation of patients. With most types of general anesthesia, it is best to have patients off feed for 12 h previously</a:t>
            </a:r>
            <a:r>
              <a:rPr lang="en-US" dirty="0" smtClean="0"/>
              <a:t>.</a:t>
            </a:r>
          </a:p>
        </p:txBody>
      </p:sp>
      <p:pic>
        <p:nvPicPr>
          <p:cNvPr id="21506" name="Picture 2" descr="Patient &amp; Theatre Preparation - Crampton Consulting Group"/>
          <p:cNvPicPr>
            <a:picLocks noChangeAspect="1" noChangeArrowheads="1"/>
          </p:cNvPicPr>
          <p:nvPr/>
        </p:nvPicPr>
        <p:blipFill>
          <a:blip r:embed="rId2" cstate="print"/>
          <a:srcRect b="18868"/>
          <a:stretch>
            <a:fillRect/>
          </a:stretch>
        </p:blipFill>
        <p:spPr bwMode="auto">
          <a:xfrm>
            <a:off x="5357818" y="3786190"/>
            <a:ext cx="3714744" cy="301386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adverse effect by fasting (some time) </a:t>
            </a:r>
            <a:endParaRPr lang="ar-IQ" dirty="0"/>
          </a:p>
        </p:txBody>
      </p:sp>
      <p:sp>
        <p:nvSpPr>
          <p:cNvPr id="3" name="عنصر نائب للمحتوى 2"/>
          <p:cNvSpPr>
            <a:spLocks noGrp="1"/>
          </p:cNvSpPr>
          <p:nvPr>
            <p:ph idx="1"/>
          </p:nvPr>
        </p:nvSpPr>
        <p:spPr>
          <a:xfrm>
            <a:off x="0" y="1600201"/>
            <a:ext cx="8929718" cy="2757494"/>
          </a:xfrm>
        </p:spPr>
        <p:txBody>
          <a:bodyPr>
            <a:normAutofit/>
          </a:bodyPr>
          <a:lstStyle/>
          <a:p>
            <a:pPr algn="l" rtl="0"/>
            <a:r>
              <a:rPr lang="en-US" dirty="0" smtClean="0"/>
              <a:t>Some species are adversely affected by fasting. Birds, neonates, and small mammals may become </a:t>
            </a:r>
            <a:r>
              <a:rPr lang="en-US" b="1" dirty="0" smtClean="0"/>
              <a:t>hypoglycemic within a few hours of starvation, and mobilization of glycogen stores may alter rates of drug metabolism and clearance. </a:t>
            </a:r>
          </a:p>
          <a:p>
            <a:pPr algn="l" rtl="0">
              <a:buNone/>
            </a:pPr>
            <a:endParaRPr lang="ar-IQ" b="1" dirty="0" smtClean="0"/>
          </a:p>
          <a:p>
            <a:pPr algn="l" rtl="0">
              <a:buNone/>
            </a:pPr>
            <a:endParaRPr lang="ar-IQ" dirty="0"/>
          </a:p>
        </p:txBody>
      </p:sp>
      <p:pic>
        <p:nvPicPr>
          <p:cNvPr id="17410" name="Picture 2" descr="Drug Metabolism - an overview | ScienceDirect Topics"/>
          <p:cNvPicPr>
            <a:picLocks noChangeAspect="1" noChangeArrowheads="1"/>
          </p:cNvPicPr>
          <p:nvPr/>
        </p:nvPicPr>
        <p:blipFill>
          <a:blip r:embed="rId2"/>
          <a:srcRect/>
          <a:stretch>
            <a:fillRect/>
          </a:stretch>
        </p:blipFill>
        <p:spPr bwMode="auto">
          <a:xfrm>
            <a:off x="4643438" y="4170804"/>
            <a:ext cx="3886185" cy="251097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85728"/>
            <a:ext cx="8643998" cy="6215106"/>
          </a:xfrm>
        </p:spPr>
        <p:txBody>
          <a:bodyPr>
            <a:normAutofit fontScale="92500" lnSpcReduction="20000"/>
          </a:bodyPr>
          <a:lstStyle/>
          <a:p>
            <a:pPr algn="l" rtl="0"/>
            <a:r>
              <a:rPr lang="en-US" dirty="0" smtClean="0"/>
              <a:t>Induction of anesthesia in animals having a </a:t>
            </a:r>
            <a:r>
              <a:rPr lang="en-US" b="1" dirty="0" smtClean="0"/>
              <a:t>full stomach</a:t>
            </a:r>
            <a:r>
              <a:rPr lang="en-US" dirty="0" smtClean="0"/>
              <a:t> should be avoided, if at all possible, because of </a:t>
            </a:r>
            <a:r>
              <a:rPr lang="en-US" b="1" dirty="0" smtClean="0"/>
              <a:t>the hazards of aspiration</a:t>
            </a:r>
            <a:r>
              <a:rPr lang="en-US" dirty="0" smtClean="0"/>
              <a:t>.</a:t>
            </a:r>
          </a:p>
          <a:p>
            <a:pPr algn="l" rtl="0">
              <a:buNone/>
            </a:pPr>
            <a:endParaRPr lang="en-US" dirty="0" smtClean="0"/>
          </a:p>
          <a:p>
            <a:pPr algn="l" rtl="0"/>
            <a:r>
              <a:rPr lang="en-US" dirty="0" smtClean="0"/>
              <a:t>Distension of the rumen in sheep and larger ruminants has been shown to </a:t>
            </a:r>
            <a:r>
              <a:rPr lang="en-US" b="1" dirty="0" smtClean="0"/>
              <a:t>impair ventilation</a:t>
            </a:r>
            <a:r>
              <a:rPr lang="en-US" dirty="0" smtClean="0"/>
              <a:t>, with consequent hypoxemia and </a:t>
            </a:r>
            <a:r>
              <a:rPr lang="en-US" dirty="0" err="1" smtClean="0"/>
              <a:t>hypercapnia</a:t>
            </a:r>
            <a:r>
              <a:rPr lang="en-US" dirty="0" smtClean="0"/>
              <a:t>.</a:t>
            </a:r>
          </a:p>
          <a:p>
            <a:pPr algn="r"/>
            <a:r>
              <a:rPr lang="ar-IQ" dirty="0" smtClean="0"/>
              <a:t>أن انتفاخ الكرش في الأغنام </a:t>
            </a:r>
            <a:r>
              <a:rPr lang="ar-IQ" dirty="0" err="1" smtClean="0"/>
              <a:t>والمجترات</a:t>
            </a:r>
            <a:r>
              <a:rPr lang="ar-IQ" dirty="0" smtClean="0"/>
              <a:t> الكبيرة يضعف التهوية، مما يؤدي إلى نقص </a:t>
            </a:r>
            <a:r>
              <a:rPr lang="ar-IQ" dirty="0" err="1" smtClean="0"/>
              <a:t>الأكسجة</a:t>
            </a:r>
            <a:r>
              <a:rPr lang="ar-IQ" dirty="0" smtClean="0"/>
              <a:t> في الدم وفرط ثنائي أكسيد الكربون في الدم.</a:t>
            </a:r>
          </a:p>
          <a:p>
            <a:pPr algn="l" rtl="0"/>
            <a:r>
              <a:rPr lang="en-US" dirty="0"/>
              <a:t>In horses, a </a:t>
            </a:r>
            <a:r>
              <a:rPr lang="en-US" b="1" dirty="0"/>
              <a:t>full stomach </a:t>
            </a:r>
            <a:r>
              <a:rPr lang="en-US" dirty="0"/>
              <a:t>may </a:t>
            </a:r>
            <a:r>
              <a:rPr lang="en-US" b="1" dirty="0"/>
              <a:t>rupture during induction and casting</a:t>
            </a:r>
            <a:r>
              <a:rPr lang="en-US" dirty="0"/>
              <a:t>. Although limitation of food does not empty the rumen, the possibility of regurgitation is perhaps reduced if water is withheld for 12 to 24 h prior to </a:t>
            </a:r>
            <a:r>
              <a:rPr lang="en-US" dirty="0" smtClean="0"/>
              <a:t>induction. </a:t>
            </a:r>
            <a:endParaRPr lang="ar-IQ"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6286512" cy="6429396"/>
          </a:xfrm>
        </p:spPr>
        <p:txBody>
          <a:bodyPr>
            <a:normAutofit fontScale="92500" lnSpcReduction="20000"/>
          </a:bodyPr>
          <a:lstStyle/>
          <a:p>
            <a:pPr algn="l" rtl="0"/>
            <a:r>
              <a:rPr lang="en-US" dirty="0"/>
              <a:t>In most species, especially in the young and aged, water is usually offered up to the time that </a:t>
            </a:r>
            <a:r>
              <a:rPr lang="en-US" dirty="0" err="1"/>
              <a:t>preanesthetic</a:t>
            </a:r>
            <a:r>
              <a:rPr lang="en-US" dirty="0"/>
              <a:t> agents are administered. It should be remembered that many older animals suffer from renal disease. </a:t>
            </a:r>
            <a:endParaRPr lang="en-US" dirty="0" smtClean="0"/>
          </a:p>
          <a:p>
            <a:pPr algn="l" rtl="0"/>
            <a:endParaRPr lang="en-US" dirty="0"/>
          </a:p>
          <a:p>
            <a:pPr algn="l" rtl="0"/>
            <a:r>
              <a:rPr lang="en-US" dirty="0"/>
              <a:t>In any case, it is good anesthetic practice to administer intravenous fluids during anesthesia to help </a:t>
            </a:r>
            <a:endParaRPr lang="en-US" dirty="0" smtClean="0"/>
          </a:p>
          <a:p>
            <a:pPr marL="514350" indent="-514350" algn="l" rtl="0">
              <a:buAutoNum type="alphaLcPeriod"/>
            </a:pPr>
            <a:r>
              <a:rPr lang="en-US" dirty="0" smtClean="0"/>
              <a:t>maintain </a:t>
            </a:r>
            <a:r>
              <a:rPr lang="en-US" dirty="0"/>
              <a:t>adequate blood pressure and urine production</a:t>
            </a:r>
            <a:r>
              <a:rPr lang="en-US" dirty="0" smtClean="0"/>
              <a:t>,</a:t>
            </a:r>
          </a:p>
          <a:p>
            <a:pPr marL="514350" indent="-514350" algn="l" rtl="0">
              <a:buAutoNum type="alphaLcPeriod"/>
            </a:pPr>
            <a:r>
              <a:rPr lang="en-US" dirty="0" smtClean="0"/>
              <a:t>to </a:t>
            </a:r>
            <a:r>
              <a:rPr lang="en-US" dirty="0"/>
              <a:t>provide an available route for drug administration. </a:t>
            </a:r>
            <a:endParaRPr lang="ar-IQ" dirty="0"/>
          </a:p>
        </p:txBody>
      </p:sp>
      <p:pic>
        <p:nvPicPr>
          <p:cNvPr id="18434" name="Picture 2" descr="Examining a furry little patient. a young female veterinarian examining a  puppy in her office Stock Photo - Alamy"/>
          <p:cNvPicPr>
            <a:picLocks noChangeAspect="1" noChangeArrowheads="1"/>
          </p:cNvPicPr>
          <p:nvPr/>
        </p:nvPicPr>
        <p:blipFill>
          <a:blip r:embed="rId2"/>
          <a:srcRect r="14624" b="9406"/>
          <a:stretch>
            <a:fillRect/>
          </a:stretch>
        </p:blipFill>
        <p:spPr bwMode="auto">
          <a:xfrm>
            <a:off x="5715008" y="-1"/>
            <a:ext cx="3428992" cy="2675735"/>
          </a:xfrm>
          <a:prstGeom prst="rect">
            <a:avLst/>
          </a:prstGeom>
          <a:noFill/>
        </p:spPr>
      </p:pic>
      <p:pic>
        <p:nvPicPr>
          <p:cNvPr id="18436" name="Picture 4" descr="Minimizing the Risks of Anesthesia in Dogs | Preventive Vet"/>
          <p:cNvPicPr>
            <a:picLocks noChangeAspect="1" noChangeArrowheads="1"/>
          </p:cNvPicPr>
          <p:nvPr/>
        </p:nvPicPr>
        <p:blipFill>
          <a:blip r:embed="rId3"/>
          <a:srcRect/>
          <a:stretch>
            <a:fillRect/>
          </a:stretch>
        </p:blipFill>
        <p:spPr bwMode="auto">
          <a:xfrm>
            <a:off x="5861125" y="4714884"/>
            <a:ext cx="3282907" cy="218919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357166"/>
            <a:ext cx="8858280" cy="4357718"/>
          </a:xfrm>
        </p:spPr>
        <p:txBody>
          <a:bodyPr>
            <a:normAutofit fontScale="92500" lnSpcReduction="20000"/>
          </a:bodyPr>
          <a:lstStyle/>
          <a:p>
            <a:pPr algn="l" rtl="0"/>
            <a:r>
              <a:rPr lang="en-US" dirty="0"/>
              <a:t>Dehydrated animals should be treated with fluids and appropriate alimentation prior to operation; fluid therapy should be continued as required. The delay occasioned by administration of fluids is more than compensated for by the animal's increased ability to withstand the stress of anesthesia and surgical trespass. </a:t>
            </a:r>
            <a:endParaRPr lang="en-US" dirty="0" smtClean="0"/>
          </a:p>
          <a:p>
            <a:pPr algn="r"/>
            <a:r>
              <a:rPr lang="ar-IQ" dirty="0" smtClean="0"/>
              <a:t>يجب معالجة الحيوانات المجففة بالسوائل والتغذية المناسبة قبل العملية؛ يجب أن يستمر العلاج بالسوائل كما هو مطلوب. يتم تعويض التأخير الناتج عن إعطاء السوائل من خلال زيادة قدرة الحيوان على تحمل ضغوط التخدير والتعدي الجراحي.</a:t>
            </a:r>
            <a:endParaRPr lang="ar-IQ" dirty="0"/>
          </a:p>
        </p:txBody>
      </p:sp>
      <p:pic>
        <p:nvPicPr>
          <p:cNvPr id="16386" name="Picture 2" descr="Five Reasons Veterinarians Love Fluid Therapy - The Animal Medical Center"/>
          <p:cNvPicPr>
            <a:picLocks noChangeAspect="1" noChangeArrowheads="1"/>
          </p:cNvPicPr>
          <p:nvPr/>
        </p:nvPicPr>
        <p:blipFill>
          <a:blip r:embed="rId2"/>
          <a:srcRect/>
          <a:stretch>
            <a:fillRect/>
          </a:stretch>
        </p:blipFill>
        <p:spPr bwMode="auto">
          <a:xfrm>
            <a:off x="6215074" y="4653639"/>
            <a:ext cx="2571754" cy="220436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14290"/>
            <a:ext cx="6715140" cy="5911873"/>
          </a:xfrm>
        </p:spPr>
        <p:txBody>
          <a:bodyPr>
            <a:normAutofit fontScale="77500" lnSpcReduction="20000"/>
          </a:bodyPr>
          <a:lstStyle/>
          <a:p>
            <a:pPr algn="l" rtl="0"/>
            <a:r>
              <a:rPr lang="en-US" dirty="0"/>
              <a:t>Systemic administration of antibiotics preoperatively is a helpful prophylactic measure prior to major surgery or if contamination of the operative site is anticipated and </a:t>
            </a:r>
            <a:r>
              <a:rPr lang="en-US" b="1" dirty="0"/>
              <a:t>antibiotics ideally are given I or 2 h before anesthetic induction begins</a:t>
            </a:r>
            <a:r>
              <a:rPr lang="en-US" b="1" dirty="0" smtClean="0"/>
              <a:t>.</a:t>
            </a:r>
          </a:p>
          <a:p>
            <a:pPr algn="l" rtl="0"/>
            <a:endParaRPr lang="en-US" dirty="0"/>
          </a:p>
          <a:p>
            <a:pPr algn="l" rtl="0"/>
            <a:r>
              <a:rPr lang="en-US" dirty="0" smtClean="0"/>
              <a:t>Animals having such infections should receive </a:t>
            </a:r>
            <a:r>
              <a:rPr lang="en-US" b="1" dirty="0" smtClean="0"/>
              <a:t>specific therapy prior to anesthesia, and, local or regional anesthesia should be strongly considered.</a:t>
            </a:r>
            <a:endParaRPr lang="ar-IQ" b="1" dirty="0" smtClean="0"/>
          </a:p>
          <a:p>
            <a:pPr algn="l" rtl="0">
              <a:buNone/>
            </a:pPr>
            <a:r>
              <a:rPr lang="en-US" dirty="0" smtClean="0"/>
              <a:t> </a:t>
            </a:r>
          </a:p>
          <a:p>
            <a:pPr algn="l" rtl="0"/>
            <a:r>
              <a:rPr lang="en-US" dirty="0"/>
              <a:t>Anemia and </a:t>
            </a:r>
            <a:r>
              <a:rPr lang="en-US" dirty="0" err="1"/>
              <a:t>hypovolemia</a:t>
            </a:r>
            <a:r>
              <a:rPr lang="en-US" dirty="0"/>
              <a:t>, as determined clinically and </a:t>
            </a:r>
            <a:r>
              <a:rPr lang="en-US" dirty="0" err="1"/>
              <a:t>hematologically</a:t>
            </a:r>
            <a:r>
              <a:rPr lang="en-US" dirty="0"/>
              <a:t>, should be corrected by administration of whole blood or blood components and balanced electrolyte solutions. </a:t>
            </a:r>
            <a:endParaRPr lang="en-US" dirty="0" smtClean="0"/>
          </a:p>
          <a:p>
            <a:pPr algn="l" rtl="0"/>
            <a:endParaRPr lang="ar-IQ" dirty="0"/>
          </a:p>
        </p:txBody>
      </p:sp>
      <p:pic>
        <p:nvPicPr>
          <p:cNvPr id="17410" name="Picture 2" descr="Trick of the Trade: Mix Ceftriaxone IM with Lidocaine for Less Pain"/>
          <p:cNvPicPr>
            <a:picLocks noChangeAspect="1" noChangeArrowheads="1"/>
          </p:cNvPicPr>
          <p:nvPr/>
        </p:nvPicPr>
        <p:blipFill>
          <a:blip r:embed="rId2"/>
          <a:srcRect l="33223" t="9967" r="33554" b="16943"/>
          <a:stretch>
            <a:fillRect/>
          </a:stretch>
        </p:blipFill>
        <p:spPr bwMode="auto">
          <a:xfrm>
            <a:off x="6922971" y="-1"/>
            <a:ext cx="2221029" cy="488626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70000" lnSpcReduction="20000"/>
          </a:bodyPr>
          <a:lstStyle/>
          <a:p>
            <a:pPr algn="l" rtl="0">
              <a:buNone/>
            </a:pPr>
            <a:r>
              <a:rPr lang="en-US" b="1" dirty="0"/>
              <a:t>Several conditions may severely restrict effective ventilation. </a:t>
            </a:r>
            <a:r>
              <a:rPr lang="en-US" b="1" dirty="0" smtClean="0"/>
              <a:t>These include:</a:t>
            </a:r>
          </a:p>
          <a:p>
            <a:pPr algn="r">
              <a:buNone/>
            </a:pPr>
            <a:r>
              <a:rPr lang="ar-IQ" dirty="0" smtClean="0"/>
              <a:t>هناك عدة حالات قد تقيد بشدة التهوية الفعالة. وتشمل هذه</a:t>
            </a:r>
            <a:r>
              <a:rPr lang="en-US" dirty="0" smtClean="0"/>
              <a:t> </a:t>
            </a:r>
            <a:endParaRPr lang="en-US" dirty="0"/>
          </a:p>
          <a:p>
            <a:pPr algn="l" rtl="0">
              <a:buNone/>
            </a:pPr>
            <a:r>
              <a:rPr lang="en-US" dirty="0"/>
              <a:t>a. upper-airway obstruction by masses or abscesses, </a:t>
            </a:r>
          </a:p>
          <a:p>
            <a:pPr algn="l" rtl="0">
              <a:buNone/>
            </a:pPr>
            <a:r>
              <a:rPr lang="en-US" dirty="0"/>
              <a:t>b. </a:t>
            </a:r>
            <a:r>
              <a:rPr lang="en-US" dirty="0" err="1"/>
              <a:t>pneumothorax</a:t>
            </a:r>
            <a:r>
              <a:rPr lang="en-US" dirty="0"/>
              <a:t>, </a:t>
            </a:r>
          </a:p>
          <a:p>
            <a:pPr algn="l" rtl="0">
              <a:buNone/>
            </a:pPr>
            <a:r>
              <a:rPr lang="en-US" dirty="0"/>
              <a:t>c. </a:t>
            </a:r>
            <a:r>
              <a:rPr lang="en-US" dirty="0" err="1"/>
              <a:t>hemothorax</a:t>
            </a:r>
            <a:r>
              <a:rPr lang="en-US" dirty="0"/>
              <a:t>, </a:t>
            </a:r>
          </a:p>
          <a:p>
            <a:pPr algn="l" rtl="0">
              <a:buNone/>
            </a:pPr>
            <a:r>
              <a:rPr lang="en-US" dirty="0"/>
              <a:t>d. </a:t>
            </a:r>
            <a:r>
              <a:rPr lang="en-US" dirty="0" err="1"/>
              <a:t>pyothorax</a:t>
            </a:r>
            <a:r>
              <a:rPr lang="en-US" dirty="0"/>
              <a:t>, </a:t>
            </a:r>
          </a:p>
          <a:p>
            <a:pPr algn="l" rtl="0">
              <a:buNone/>
            </a:pPr>
            <a:r>
              <a:rPr lang="en-US" dirty="0"/>
              <a:t>e. diaphragmatic </a:t>
            </a:r>
            <a:r>
              <a:rPr lang="en-US" dirty="0" smtClean="0"/>
              <a:t>hernia</a:t>
            </a:r>
            <a:endParaRPr lang="en-US" dirty="0"/>
          </a:p>
          <a:p>
            <a:pPr algn="l" rtl="0">
              <a:buNone/>
            </a:pPr>
            <a:r>
              <a:rPr lang="en-US" dirty="0"/>
              <a:t>f. gastric or rumen distention</a:t>
            </a:r>
            <a:r>
              <a:rPr lang="en-US" dirty="0" smtClean="0"/>
              <a:t>.</a:t>
            </a:r>
          </a:p>
          <a:p>
            <a:pPr algn="l" rtl="0"/>
            <a:endParaRPr lang="en-US" sz="1600" dirty="0" smtClean="0"/>
          </a:p>
          <a:p>
            <a:pPr algn="l" rtl="0"/>
            <a:r>
              <a:rPr lang="en-US" dirty="0" smtClean="0"/>
              <a:t>Oxygen </a:t>
            </a:r>
            <a:r>
              <a:rPr lang="en-US" dirty="0"/>
              <a:t>administration by nasal catheter or mask is indicated if the patient will accept it. </a:t>
            </a:r>
            <a:r>
              <a:rPr lang="en-US" dirty="0" smtClean="0"/>
              <a:t> A </a:t>
            </a:r>
            <a:r>
              <a:rPr lang="en-US" dirty="0"/>
              <a:t>tracheotomy may be performed under local anesthesia prior to induction. </a:t>
            </a:r>
            <a:endParaRPr lang="en-US" dirty="0" smtClean="0"/>
          </a:p>
          <a:p>
            <a:pPr algn="l" rtl="0"/>
            <a:endParaRPr lang="en-US" dirty="0"/>
          </a:p>
          <a:p>
            <a:pPr algn="l" rtl="0"/>
            <a:r>
              <a:rPr lang="en-US" dirty="0" err="1" smtClean="0"/>
              <a:t>Intrapleural</a:t>
            </a:r>
            <a:r>
              <a:rPr lang="en-US" dirty="0" smtClean="0"/>
              <a:t> </a:t>
            </a:r>
            <a:r>
              <a:rPr lang="en-US" dirty="0"/>
              <a:t>air or fluid should be removed by aspiration prior to induction, because the effective lung volume may be greatly reduced and severe respiratory embarrassment may occur on induction. </a:t>
            </a:r>
            <a:endParaRPr lang="en-US" dirty="0" smtClean="0"/>
          </a:p>
          <a:p>
            <a:pPr algn="l" rtl="0"/>
            <a:endParaRPr lang="en-US" dirty="0"/>
          </a:p>
          <a:p>
            <a:pPr algn="l" rtl="0"/>
            <a:r>
              <a:rPr lang="en-US" dirty="0"/>
              <a:t>Although no attempt should be made to insert an </a:t>
            </a:r>
            <a:r>
              <a:rPr lang="en-US" dirty="0" err="1"/>
              <a:t>endotracheal</a:t>
            </a:r>
            <a:r>
              <a:rPr lang="en-US" dirty="0"/>
              <a:t> catheter in these patients prior to anesthesia, this must be done immediately after </a:t>
            </a:r>
            <a:r>
              <a:rPr lang="en-US" dirty="0" smtClean="0"/>
              <a:t>induction</a:t>
            </a:r>
          </a:p>
        </p:txBody>
      </p:sp>
      <p:pic>
        <p:nvPicPr>
          <p:cNvPr id="15362" name="Picture 2" descr="Understanding Dyspnea; Breathing Problems in Dogs and Cats - Emergency  Animal Care Braselton"/>
          <p:cNvPicPr>
            <a:picLocks noChangeAspect="1" noChangeArrowheads="1"/>
          </p:cNvPicPr>
          <p:nvPr/>
        </p:nvPicPr>
        <p:blipFill>
          <a:blip r:embed="rId2" cstate="print"/>
          <a:srcRect/>
          <a:stretch>
            <a:fillRect/>
          </a:stretch>
        </p:blipFill>
        <p:spPr bwMode="auto">
          <a:xfrm>
            <a:off x="6429388" y="857232"/>
            <a:ext cx="2403583" cy="179067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l" rtl="0"/>
            <a:r>
              <a:rPr lang="en-US" dirty="0"/>
              <a:t>Heart disease is a contraindication for general anesthesia. If animals must be anesthetized, an attempt at compensation through appropriate </a:t>
            </a:r>
            <a:r>
              <a:rPr lang="en-US" dirty="0" err="1"/>
              <a:t>antiarrhythmic</a:t>
            </a:r>
            <a:r>
              <a:rPr lang="en-US" dirty="0"/>
              <a:t> drugs, and </a:t>
            </a:r>
            <a:r>
              <a:rPr lang="en-US" dirty="0" err="1"/>
              <a:t>diuresis</a:t>
            </a:r>
            <a:r>
              <a:rPr lang="en-US" dirty="0"/>
              <a:t> should be made prior to anesthesia</a:t>
            </a:r>
            <a:r>
              <a:rPr lang="en-US" dirty="0" smtClean="0"/>
              <a:t>.</a:t>
            </a:r>
          </a:p>
          <a:p>
            <a:pPr algn="l" rtl="0"/>
            <a:r>
              <a:rPr lang="en-US" dirty="0"/>
              <a:t>If </a:t>
            </a:r>
            <a:r>
              <a:rPr lang="en-US" dirty="0" err="1"/>
              <a:t>ascites</a:t>
            </a:r>
            <a:r>
              <a:rPr lang="en-US" dirty="0"/>
              <a:t> is present, this fluid should be aspirated to reduce excessive pressure on the diaphragm.</a:t>
            </a:r>
            <a:endParaRPr lang="ar-IQ" dirty="0"/>
          </a:p>
        </p:txBody>
      </p:sp>
      <p:pic>
        <p:nvPicPr>
          <p:cNvPr id="5122" name="Picture 2"/>
          <p:cNvPicPr>
            <a:picLocks noChangeAspect="1" noChangeArrowheads="1"/>
          </p:cNvPicPr>
          <p:nvPr/>
        </p:nvPicPr>
        <p:blipFill>
          <a:blip r:embed="rId2"/>
          <a:srcRect/>
          <a:stretch>
            <a:fillRect/>
          </a:stretch>
        </p:blipFill>
        <p:spPr bwMode="auto">
          <a:xfrm>
            <a:off x="6929454" y="0"/>
            <a:ext cx="1928794" cy="1446596"/>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6715140" y="5421642"/>
            <a:ext cx="2071670" cy="1436358"/>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785926"/>
            <a:ext cx="7901014" cy="4340237"/>
          </a:xfrm>
        </p:spPr>
        <p:txBody>
          <a:bodyPr>
            <a:normAutofit lnSpcReduction="10000"/>
          </a:bodyPr>
          <a:lstStyle/>
          <a:p>
            <a:pPr algn="l" rtl="0"/>
            <a:r>
              <a:rPr lang="en-US" dirty="0" smtClean="0"/>
              <a:t>In cases of hepatic or renal insufficiency-for instance, in many bacterial and viral infections of mice, dogs, or in parasitism of calves, sheep, and rabbits-the mode of anesthetic elimination should receive strong consideration, with inhalation anesthesia preferred.</a:t>
            </a:r>
          </a:p>
          <a:p>
            <a:pPr algn="r"/>
            <a:r>
              <a:rPr lang="ar-IQ" dirty="0" smtClean="0"/>
              <a:t>يجب أن يحظى أسلوب التخلص من المخدر باهتمام شديد، مع تفضيل التخدير عن طريق الاستنشاق</a:t>
            </a:r>
            <a:endParaRPr lang="ar-IQ" dirty="0"/>
          </a:p>
        </p:txBody>
      </p:sp>
      <p:pic>
        <p:nvPicPr>
          <p:cNvPr id="4098" name="Picture 2"/>
          <p:cNvPicPr>
            <a:picLocks noChangeAspect="1" noChangeArrowheads="1"/>
          </p:cNvPicPr>
          <p:nvPr/>
        </p:nvPicPr>
        <p:blipFill>
          <a:blip r:embed="rId2"/>
          <a:srcRect/>
          <a:stretch>
            <a:fillRect/>
          </a:stretch>
        </p:blipFill>
        <p:spPr bwMode="auto">
          <a:xfrm>
            <a:off x="6429388" y="0"/>
            <a:ext cx="2714612" cy="1800715"/>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000240"/>
            <a:ext cx="8658228" cy="4525963"/>
          </a:xfrm>
        </p:spPr>
        <p:txBody>
          <a:bodyPr>
            <a:normAutofit fontScale="92500" lnSpcReduction="10000"/>
          </a:bodyPr>
          <a:lstStyle/>
          <a:p>
            <a:pPr algn="l" rtl="0"/>
            <a:r>
              <a:rPr lang="en-US" dirty="0"/>
              <a:t>Just prior to induction, it is desirable to encourage defecation and/or urination by giving animals access to a run or exercise pen. If this attempt is unsuccessful, catheterization or bladder compression may be necessary prior to surgery. Once an animal is anesthetized, the bladder can be emptied by slow, steady compression through the </a:t>
            </a:r>
            <a:r>
              <a:rPr lang="en-US" dirty="0" smtClean="0"/>
              <a:t>abdominal</a:t>
            </a:r>
            <a:r>
              <a:rPr lang="en-US" dirty="0"/>
              <a:t> wall or by catheterization. An empty bladder is an advantage in abdominal surgery because urine may contaminate the operative field. </a:t>
            </a:r>
            <a:endParaRPr lang="ar-IQ" dirty="0"/>
          </a:p>
        </p:txBody>
      </p:sp>
      <p:pic>
        <p:nvPicPr>
          <p:cNvPr id="3074" name="Picture 2"/>
          <p:cNvPicPr>
            <a:picLocks noChangeAspect="1" noChangeArrowheads="1"/>
          </p:cNvPicPr>
          <p:nvPr/>
        </p:nvPicPr>
        <p:blipFill>
          <a:blip r:embed="rId2"/>
          <a:srcRect/>
          <a:stretch>
            <a:fillRect/>
          </a:stretch>
        </p:blipFill>
        <p:spPr bwMode="auto">
          <a:xfrm>
            <a:off x="6753225" y="0"/>
            <a:ext cx="2390775" cy="191452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8229600" cy="939784"/>
          </a:xfrm>
        </p:spPr>
        <p:txBody>
          <a:bodyPr>
            <a:normAutofit fontScale="90000"/>
          </a:bodyPr>
          <a:lstStyle/>
          <a:p>
            <a:r>
              <a:rPr lang="en-US" dirty="0" smtClean="0"/>
              <a:t>The goal of </a:t>
            </a:r>
            <a:r>
              <a:rPr lang="en-US" b="1" dirty="0" err="1" smtClean="0"/>
              <a:t>Preanesthetic</a:t>
            </a:r>
            <a:r>
              <a:rPr lang="en-US" b="1" dirty="0" smtClean="0"/>
              <a:t> Evaluation</a:t>
            </a:r>
            <a:endParaRPr lang="ar-IQ" dirty="0"/>
          </a:p>
        </p:txBody>
      </p:sp>
      <p:sp>
        <p:nvSpPr>
          <p:cNvPr id="3" name="عنصر نائب للمحتوى 2"/>
          <p:cNvSpPr>
            <a:spLocks noGrp="1"/>
          </p:cNvSpPr>
          <p:nvPr>
            <p:ph idx="1"/>
          </p:nvPr>
        </p:nvSpPr>
        <p:spPr>
          <a:xfrm>
            <a:off x="214282" y="857232"/>
            <a:ext cx="8715436" cy="5786478"/>
          </a:xfrm>
        </p:spPr>
        <p:txBody>
          <a:bodyPr/>
          <a:lstStyle/>
          <a:p>
            <a:pPr algn="l" rtl="0">
              <a:buNone/>
            </a:pPr>
            <a:r>
              <a:rPr lang="en-US" b="1" dirty="0" smtClean="0"/>
              <a:t>The </a:t>
            </a:r>
            <a:r>
              <a:rPr lang="en-US" b="1" dirty="0"/>
              <a:t>goal is </a:t>
            </a:r>
            <a:r>
              <a:rPr lang="en-US" dirty="0"/>
              <a:t>to determine any deviations from the normal that will affect anesthetic uptake, action, elimination, and safety</a:t>
            </a:r>
            <a:r>
              <a:rPr lang="en-US" dirty="0" smtClean="0"/>
              <a:t>.</a:t>
            </a:r>
          </a:p>
          <a:p>
            <a:endParaRPr lang="ar-IQ" dirty="0"/>
          </a:p>
          <a:p>
            <a:pPr algn="l" rtl="0"/>
            <a:r>
              <a:rPr lang="en-US" dirty="0"/>
              <a:t> </a:t>
            </a:r>
            <a:r>
              <a:rPr lang="en-US" b="1" dirty="0"/>
              <a:t>Organ systems of greatest concern </a:t>
            </a:r>
            <a:r>
              <a:rPr lang="en-US" dirty="0"/>
              <a:t>are </a:t>
            </a:r>
            <a:endParaRPr lang="en-US" dirty="0" smtClean="0"/>
          </a:p>
          <a:p>
            <a:pPr marL="514350" indent="-514350" algn="l" rtl="0">
              <a:buAutoNum type="alphaLcPeriod"/>
            </a:pPr>
            <a:r>
              <a:rPr lang="en-US" dirty="0" smtClean="0"/>
              <a:t>the </a:t>
            </a:r>
            <a:r>
              <a:rPr lang="en-US" dirty="0"/>
              <a:t>nervous, </a:t>
            </a:r>
            <a:endParaRPr lang="en-US" dirty="0" smtClean="0"/>
          </a:p>
          <a:p>
            <a:pPr marL="514350" indent="-514350" algn="l" rtl="0">
              <a:buAutoNum type="alphaLcPeriod"/>
            </a:pPr>
            <a:r>
              <a:rPr lang="en-US" dirty="0" smtClean="0"/>
              <a:t>cardiopulmonary</a:t>
            </a:r>
            <a:r>
              <a:rPr lang="en-US" dirty="0"/>
              <a:t>, </a:t>
            </a:r>
            <a:endParaRPr lang="en-US" dirty="0" smtClean="0"/>
          </a:p>
          <a:p>
            <a:pPr marL="514350" indent="-514350" algn="l" rtl="0">
              <a:buAutoNum type="alphaLcPeriod"/>
            </a:pPr>
            <a:r>
              <a:rPr lang="en-US" dirty="0" smtClean="0"/>
              <a:t>hepatic</a:t>
            </a:r>
            <a:r>
              <a:rPr lang="en-US" dirty="0"/>
              <a:t>, and renal.</a:t>
            </a:r>
            <a:endParaRPr lang="en-US" dirty="0" smtClean="0"/>
          </a:p>
          <a:p>
            <a:pPr algn="l" rtl="0">
              <a:buNone/>
            </a:pPr>
            <a:endParaRPr lang="ar-IQ" dirty="0"/>
          </a:p>
        </p:txBody>
      </p:sp>
      <p:pic>
        <p:nvPicPr>
          <p:cNvPr id="30722" name="Picture 2" descr="Life Sciences: Organ Systems - PEER Program (Youth STEM Promotion)"/>
          <p:cNvPicPr>
            <a:picLocks noChangeAspect="1" noChangeArrowheads="1"/>
          </p:cNvPicPr>
          <p:nvPr/>
        </p:nvPicPr>
        <p:blipFill>
          <a:blip r:embed="rId2"/>
          <a:srcRect/>
          <a:stretch>
            <a:fillRect/>
          </a:stretch>
        </p:blipFill>
        <p:spPr bwMode="auto">
          <a:xfrm>
            <a:off x="4410075" y="3705225"/>
            <a:ext cx="4733925" cy="315277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929718" cy="4525963"/>
          </a:xfrm>
        </p:spPr>
        <p:txBody>
          <a:bodyPr/>
          <a:lstStyle/>
          <a:p>
            <a:pPr algn="l" rtl="0"/>
            <a:r>
              <a:rPr lang="en-US" dirty="0"/>
              <a:t>During anesthesia, patients should, if possible, be restrained in a normal physiological position. Compression of the chest, acute </a:t>
            </a:r>
            <a:r>
              <a:rPr lang="en-US" dirty="0" err="1"/>
              <a:t>angulation</a:t>
            </a:r>
            <a:r>
              <a:rPr lang="en-US" dirty="0"/>
              <a:t> of the neck, overextension or compression of limbs, and compression of the posterior vena cava by large viscera can all lead to serious compromise.</a:t>
            </a:r>
            <a:endParaRPr lang="ar-IQ" dirty="0"/>
          </a:p>
        </p:txBody>
      </p:sp>
      <p:pic>
        <p:nvPicPr>
          <p:cNvPr id="6146" name="Picture 2"/>
          <p:cNvPicPr>
            <a:picLocks noChangeAspect="1" noChangeArrowheads="1"/>
          </p:cNvPicPr>
          <p:nvPr/>
        </p:nvPicPr>
        <p:blipFill>
          <a:blip r:embed="rId2"/>
          <a:srcRect/>
          <a:stretch>
            <a:fillRect/>
          </a:stretch>
        </p:blipFill>
        <p:spPr bwMode="auto">
          <a:xfrm>
            <a:off x="4500562" y="3393281"/>
            <a:ext cx="4643438" cy="3464719"/>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85728"/>
            <a:ext cx="8929718" cy="4525963"/>
          </a:xfrm>
        </p:spPr>
        <p:txBody>
          <a:bodyPr>
            <a:normAutofit/>
          </a:bodyPr>
          <a:lstStyle/>
          <a:p>
            <a:pPr algn="l" rtl="0"/>
            <a:r>
              <a:rPr lang="en-US" b="1" dirty="0" smtClean="0"/>
              <a:t>In all species, the head should be extended to provide a free airway and to prevent kinking of the </a:t>
            </a:r>
            <a:r>
              <a:rPr lang="en-US" b="1" dirty="0" err="1" smtClean="0"/>
              <a:t>endotracheal</a:t>
            </a:r>
            <a:r>
              <a:rPr lang="en-US" b="1" dirty="0" smtClean="0"/>
              <a:t> tube.</a:t>
            </a:r>
          </a:p>
          <a:p>
            <a:pPr algn="r"/>
            <a:r>
              <a:rPr lang="ar-IQ" dirty="0" smtClean="0"/>
              <a:t>في جميع الأنواع، يجب تمديد الرأس لتوفير مجرى هوائي حر ولمنع التواء الأنبوب </a:t>
            </a:r>
            <a:r>
              <a:rPr lang="ar-IQ" dirty="0" err="1" smtClean="0"/>
              <a:t>الرغامي</a:t>
            </a:r>
            <a:r>
              <a:rPr lang="ar-IQ" dirty="0" smtClean="0"/>
              <a:t>.</a:t>
            </a:r>
            <a:endParaRPr lang="ar-IQ" dirty="0"/>
          </a:p>
        </p:txBody>
      </p:sp>
      <p:pic>
        <p:nvPicPr>
          <p:cNvPr id="8194" name="Picture 2"/>
          <p:cNvPicPr>
            <a:picLocks noChangeAspect="1" noChangeArrowheads="1"/>
          </p:cNvPicPr>
          <p:nvPr/>
        </p:nvPicPr>
        <p:blipFill>
          <a:blip r:embed="rId2"/>
          <a:srcRect t="10440"/>
          <a:stretch>
            <a:fillRect/>
          </a:stretch>
        </p:blipFill>
        <p:spPr bwMode="auto">
          <a:xfrm>
            <a:off x="3252396" y="3071810"/>
            <a:ext cx="5643967" cy="378619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0"/>
            <a:ext cx="8715436" cy="4525963"/>
          </a:xfrm>
        </p:spPr>
        <p:txBody>
          <a:bodyPr>
            <a:normAutofit fontScale="92500"/>
          </a:bodyPr>
          <a:lstStyle/>
          <a:p>
            <a:pPr algn="l" rtl="0"/>
            <a:r>
              <a:rPr lang="en-US" dirty="0"/>
              <a:t>In ruminants, it is desirable to have the head tilted down to enable drainage of saliva. Downward tilting of the hindquarters and </a:t>
            </a:r>
            <a:r>
              <a:rPr lang="en-US" dirty="0" smtClean="0"/>
              <a:t>abdomen </a:t>
            </a:r>
            <a:r>
              <a:rPr lang="en-US" dirty="0"/>
              <a:t>(below the thorax), with minimal compression of the abdomen, limits reflux of rumen contents</a:t>
            </a:r>
            <a:r>
              <a:rPr lang="en-US" dirty="0" smtClean="0"/>
              <a:t>.</a:t>
            </a:r>
          </a:p>
          <a:p>
            <a:pPr algn="r"/>
            <a:r>
              <a:rPr lang="ar-IQ" dirty="0" smtClean="0"/>
              <a:t>في الحيوانات المجترة، من المستحسن أن يكون الرأس مائلاً إلى الأسفل لتمكين تصريف اللعاب. إن إمالة المؤخرة والبطن إلى الأسفل (تحت الصدر)، مع الحد الأدنى من الضغط على البطن، يحد من ارتجاع محتويات الكرش.</a:t>
            </a:r>
            <a:endParaRPr lang="ar-IQ" dirty="0"/>
          </a:p>
        </p:txBody>
      </p:sp>
      <p:pic>
        <p:nvPicPr>
          <p:cNvPr id="13314" name="Picture 2" descr="Food Animal General Anesthesia Protocols and Procedures – Large Animal  Surgery – Supplemental Notes"/>
          <p:cNvPicPr>
            <a:picLocks noChangeAspect="1" noChangeArrowheads="1"/>
          </p:cNvPicPr>
          <p:nvPr/>
        </p:nvPicPr>
        <p:blipFill>
          <a:blip r:embed="rId2"/>
          <a:srcRect/>
          <a:stretch>
            <a:fillRect/>
          </a:stretch>
        </p:blipFill>
        <p:spPr bwMode="auto">
          <a:xfrm>
            <a:off x="5786446" y="4339835"/>
            <a:ext cx="3357554" cy="251816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14290"/>
            <a:ext cx="8643998" cy="5043510"/>
          </a:xfrm>
        </p:spPr>
        <p:txBody>
          <a:bodyPr>
            <a:normAutofit fontScale="85000" lnSpcReduction="20000"/>
          </a:bodyPr>
          <a:lstStyle/>
          <a:p>
            <a:pPr algn="l" rtl="0"/>
            <a:r>
              <a:rPr lang="en-US" dirty="0"/>
              <a:t>On induction, if active regurgitation begins with large volumes of </a:t>
            </a:r>
            <a:r>
              <a:rPr lang="en-US" dirty="0" err="1"/>
              <a:t>ruminal</a:t>
            </a:r>
            <a:r>
              <a:rPr lang="en-US" dirty="0"/>
              <a:t> contents flowing into the pharyngeal cavity, pressure should be applied immediately by externally grasping the esophagus dorsal to the trachea to prevent further flow. </a:t>
            </a:r>
            <a:endParaRPr lang="en-US" dirty="0" smtClean="0"/>
          </a:p>
          <a:p>
            <a:pPr algn="l" rtl="0"/>
            <a:r>
              <a:rPr lang="en-US" dirty="0"/>
              <a:t>Alternatively, an </a:t>
            </a:r>
            <a:r>
              <a:rPr lang="en-US" dirty="0" err="1"/>
              <a:t>endotracheal</a:t>
            </a:r>
            <a:r>
              <a:rPr lang="en-US" dirty="0"/>
              <a:t> tube can be inserted into the esophagus and the cuff rapidly inflated, directing the flow through the tube away from the laryngeal opening while an </a:t>
            </a:r>
            <a:r>
              <a:rPr lang="en-US" dirty="0" err="1"/>
              <a:t>endotracheal</a:t>
            </a:r>
            <a:r>
              <a:rPr lang="en-US" dirty="0"/>
              <a:t> tube is properly placed to protect the airway from contamination. </a:t>
            </a:r>
            <a:endParaRPr lang="en-US" dirty="0" smtClean="0"/>
          </a:p>
          <a:p>
            <a:r>
              <a:rPr lang="ar-IQ" dirty="0" smtClean="0"/>
              <a:t>وبدلاً من ذلك، يمكن إدخال أنبوب القصبة الهوائية في المريء ويتم نفخ الكفة بسرعة، وتوجيه التدفق عبر الأنبوب بعيدًا عن فتحة الحنجرة بينما يتم وضع الأنبوب </a:t>
            </a:r>
            <a:r>
              <a:rPr lang="ar-IQ" dirty="0" err="1" smtClean="0"/>
              <a:t>الرغامي</a:t>
            </a:r>
            <a:r>
              <a:rPr lang="ar-IQ" dirty="0" smtClean="0"/>
              <a:t> بشكل صحيح لحماية مجرى الهواء من التلوث.</a:t>
            </a:r>
            <a:endParaRPr lang="ar-IQ" dirty="0"/>
          </a:p>
        </p:txBody>
      </p:sp>
      <p:sp>
        <p:nvSpPr>
          <p:cNvPr id="12290" name="AutoShape 2" descr="COPYRIGHTED MATERIAL"/>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12291" name="Picture 3"/>
          <p:cNvPicPr>
            <a:picLocks noChangeAspect="1" noChangeArrowheads="1"/>
          </p:cNvPicPr>
          <p:nvPr/>
        </p:nvPicPr>
        <p:blipFill>
          <a:blip r:embed="rId2"/>
          <a:srcRect l="9883" t="32226" r="61017" b="32617"/>
          <a:stretch>
            <a:fillRect/>
          </a:stretch>
        </p:blipFill>
        <p:spPr bwMode="auto">
          <a:xfrm>
            <a:off x="6072198" y="4771493"/>
            <a:ext cx="3071802" cy="2086507"/>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500042"/>
            <a:ext cx="8472518" cy="5626121"/>
          </a:xfrm>
        </p:spPr>
        <p:txBody>
          <a:bodyPr/>
          <a:lstStyle/>
          <a:p>
            <a:pPr algn="l" rtl="0"/>
            <a:r>
              <a:rPr lang="en-US" dirty="0"/>
              <a:t>Precautions should also be taken to prevent accumulation of rumen gases during anesthesia. This may be done by passage of a large-bore stomach tube. </a:t>
            </a:r>
            <a:endParaRPr lang="ar-IQ" dirty="0"/>
          </a:p>
        </p:txBody>
      </p:sp>
      <p:pic>
        <p:nvPicPr>
          <p:cNvPr id="9218" name="Picture 2"/>
          <p:cNvPicPr>
            <a:picLocks noChangeAspect="1" noChangeArrowheads="1"/>
          </p:cNvPicPr>
          <p:nvPr/>
        </p:nvPicPr>
        <p:blipFill>
          <a:blip r:embed="rId2"/>
          <a:srcRect/>
          <a:stretch>
            <a:fillRect/>
          </a:stretch>
        </p:blipFill>
        <p:spPr bwMode="auto">
          <a:xfrm>
            <a:off x="4857752" y="2568975"/>
            <a:ext cx="3795718" cy="4003297"/>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14290"/>
            <a:ext cx="8929718" cy="3286148"/>
          </a:xfrm>
        </p:spPr>
        <p:txBody>
          <a:bodyPr>
            <a:normAutofit fontScale="85000" lnSpcReduction="20000"/>
          </a:bodyPr>
          <a:lstStyle/>
          <a:p>
            <a:pPr algn="l" rtl="0"/>
            <a:r>
              <a:rPr lang="en-US" dirty="0" smtClean="0"/>
              <a:t>During emergence from anesthesia, it is desirable to position ruminants in </a:t>
            </a:r>
            <a:r>
              <a:rPr lang="en-US" dirty="0" err="1" smtClean="0"/>
              <a:t>sternal</a:t>
            </a:r>
            <a:r>
              <a:rPr lang="en-US" dirty="0" smtClean="0"/>
              <a:t> </a:t>
            </a:r>
            <a:r>
              <a:rPr lang="en-US" dirty="0" err="1" smtClean="0"/>
              <a:t>recumbency</a:t>
            </a:r>
            <a:r>
              <a:rPr lang="en-US" dirty="0" smtClean="0"/>
              <a:t>. </a:t>
            </a:r>
          </a:p>
          <a:p>
            <a:pPr algn="l" rtl="0"/>
            <a:endParaRPr lang="en-US" dirty="0"/>
          </a:p>
          <a:p>
            <a:pPr algn="l" rtl="0"/>
            <a:r>
              <a:rPr lang="en-US" dirty="0" smtClean="0"/>
              <a:t>In all instances, thorough padding beneath the animal is mandatory.</a:t>
            </a:r>
          </a:p>
          <a:p>
            <a:pPr algn="r"/>
            <a:r>
              <a:rPr lang="ar-IQ" dirty="0" smtClean="0"/>
              <a:t>أثناء الخروج من التخدير، من المستحسن وضع الحيوانات المجترة في وضع الاستلقاء القصي. </a:t>
            </a:r>
          </a:p>
          <a:p>
            <a:pPr algn="r"/>
            <a:r>
              <a:rPr lang="ar-IQ" dirty="0" smtClean="0"/>
              <a:t>في جميع الحالات، الوسادة أسفل الحيوان إلزامية</a:t>
            </a:r>
            <a:endParaRPr lang="ar-IQ" dirty="0"/>
          </a:p>
        </p:txBody>
      </p:sp>
      <p:pic>
        <p:nvPicPr>
          <p:cNvPr id="10242" name="Picture 2"/>
          <p:cNvPicPr>
            <a:picLocks noChangeAspect="1" noChangeArrowheads="1"/>
          </p:cNvPicPr>
          <p:nvPr/>
        </p:nvPicPr>
        <p:blipFill>
          <a:blip r:embed="rId2" cstate="print"/>
          <a:srcRect/>
          <a:stretch>
            <a:fillRect/>
          </a:stretch>
        </p:blipFill>
        <p:spPr bwMode="auto">
          <a:xfrm>
            <a:off x="142844" y="3286124"/>
            <a:ext cx="3975762" cy="3571876"/>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شكرا</a:t>
            </a:r>
            <a:endParaRPr lang="ar-IQ" dirty="0"/>
          </a:p>
        </p:txBody>
      </p:sp>
      <p:sp>
        <p:nvSpPr>
          <p:cNvPr id="3" name="عنصر نائب للمحتوى 2"/>
          <p:cNvSpPr>
            <a:spLocks noGrp="1"/>
          </p:cNvSpPr>
          <p:nvPr>
            <p:ph idx="1"/>
          </p:nvPr>
        </p:nvSpPr>
        <p:spPr/>
        <p:txBody>
          <a:bodyPr/>
          <a:lstStyle/>
          <a:p>
            <a:pPr>
              <a:buNone/>
            </a:pPr>
            <a:endParaRPr lang="ar-IQ"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Physical status is determined by </a:t>
            </a:r>
            <a:br>
              <a:rPr lang="en-US" b="1" dirty="0" smtClean="0"/>
            </a:br>
            <a:endParaRPr lang="ar-IQ" dirty="0"/>
          </a:p>
        </p:txBody>
      </p:sp>
      <p:sp>
        <p:nvSpPr>
          <p:cNvPr id="3" name="عنصر نائب للمحتوى 2"/>
          <p:cNvSpPr>
            <a:spLocks noGrp="1"/>
          </p:cNvSpPr>
          <p:nvPr>
            <p:ph idx="1"/>
          </p:nvPr>
        </p:nvSpPr>
        <p:spPr>
          <a:xfrm>
            <a:off x="0" y="1000108"/>
            <a:ext cx="4143372" cy="5857892"/>
          </a:xfrm>
        </p:spPr>
        <p:txBody>
          <a:bodyPr>
            <a:normAutofit fontScale="92500"/>
          </a:bodyPr>
          <a:lstStyle/>
          <a:p>
            <a:pPr algn="l" rtl="0">
              <a:buNone/>
            </a:pPr>
            <a:r>
              <a:rPr lang="en-US" dirty="0" smtClean="0"/>
              <a:t>(</a:t>
            </a:r>
            <a:r>
              <a:rPr lang="en-US" dirty="0"/>
              <a:t>a) history, including an assessment of pain; </a:t>
            </a:r>
          </a:p>
          <a:p>
            <a:pPr algn="l" rtl="0">
              <a:buNone/>
            </a:pPr>
            <a:r>
              <a:rPr lang="en-US" dirty="0"/>
              <a:t>(b) inspection (attitude, </a:t>
            </a:r>
            <a:r>
              <a:rPr lang="en-US" dirty="0" smtClean="0"/>
              <a:t>conformation</a:t>
            </a:r>
            <a:r>
              <a:rPr lang="en-US" dirty="0"/>
              <a:t>, temperament, stress, or distress); </a:t>
            </a:r>
          </a:p>
          <a:p>
            <a:pPr algn="l" rtl="0">
              <a:buNone/>
            </a:pPr>
            <a:r>
              <a:rPr lang="en-US" dirty="0"/>
              <a:t>(c) palpation, percussion, and </a:t>
            </a:r>
            <a:r>
              <a:rPr lang="en-US" dirty="0" smtClean="0"/>
              <a:t>auscultation</a:t>
            </a:r>
            <a:endParaRPr lang="en-US" dirty="0"/>
          </a:p>
          <a:p>
            <a:pPr algn="l" rtl="0">
              <a:buNone/>
            </a:pPr>
            <a:r>
              <a:rPr lang="en-US" dirty="0"/>
              <a:t>(d) laboratory determinations and special procedures (e.g., </a:t>
            </a:r>
            <a:r>
              <a:rPr lang="en-US" dirty="0" smtClean="0"/>
              <a:t>radiographs)</a:t>
            </a:r>
            <a:endParaRPr lang="ar-IQ" dirty="0"/>
          </a:p>
        </p:txBody>
      </p:sp>
      <p:pic>
        <p:nvPicPr>
          <p:cNvPr id="29699" name="Picture 3"/>
          <p:cNvPicPr>
            <a:picLocks noChangeAspect="1" noChangeArrowheads="1"/>
          </p:cNvPicPr>
          <p:nvPr/>
        </p:nvPicPr>
        <p:blipFill>
          <a:blip r:embed="rId2"/>
          <a:srcRect l="27452" t="19531" r="36859" b="24804"/>
          <a:stretch>
            <a:fillRect/>
          </a:stretch>
        </p:blipFill>
        <p:spPr bwMode="auto">
          <a:xfrm>
            <a:off x="4000496" y="1357297"/>
            <a:ext cx="5143504" cy="4510457"/>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85728"/>
            <a:ext cx="6257940" cy="6572272"/>
          </a:xfrm>
        </p:spPr>
        <p:txBody>
          <a:bodyPr>
            <a:normAutofit lnSpcReduction="10000"/>
          </a:bodyPr>
          <a:lstStyle/>
          <a:p>
            <a:pPr algn="l" rtl="0"/>
            <a:r>
              <a:rPr lang="en-US" dirty="0" smtClean="0"/>
              <a:t>The physical examination and medical history will determine the extent to which laboratory tests and special procedures are necessary. </a:t>
            </a:r>
            <a:r>
              <a:rPr lang="en-US" b="1" dirty="0" smtClean="0"/>
              <a:t>In all but extreme emergencies, packed cell volume and plasma protein concentration should be routinely determined.</a:t>
            </a:r>
          </a:p>
          <a:p>
            <a:pPr algn="r"/>
            <a:r>
              <a:rPr lang="ar-IQ" dirty="0" smtClean="0"/>
              <a:t>سيحدد الفحص البدني والتاريخ الطبي مدى ضرورة إجراء الاختبارات </a:t>
            </a:r>
            <a:r>
              <a:rPr lang="ar-IQ" dirty="0" err="1" smtClean="0"/>
              <a:t>المختبرية</a:t>
            </a:r>
            <a:r>
              <a:rPr lang="ar-IQ" dirty="0" smtClean="0"/>
              <a:t> والإجراءات الخاصة. </a:t>
            </a:r>
            <a:r>
              <a:rPr lang="ar-IQ" b="1" dirty="0" smtClean="0"/>
              <a:t>في جميع حالات الطوارئ باستثناء الحالات القصوى، ينبغي تحديد حجم الخلايا المضغوطة وتركيز بروتين البلازما بشكل روتيني.</a:t>
            </a:r>
            <a:endParaRPr lang="ar-IQ" b="1" dirty="0"/>
          </a:p>
        </p:txBody>
      </p:sp>
      <p:pic>
        <p:nvPicPr>
          <p:cNvPr id="27650" name="Picture 2" descr="Hematocrit/packed cell volume | eClinpath"/>
          <p:cNvPicPr>
            <a:picLocks noChangeAspect="1" noChangeArrowheads="1"/>
          </p:cNvPicPr>
          <p:nvPr/>
        </p:nvPicPr>
        <p:blipFill>
          <a:blip r:embed="rId2"/>
          <a:srcRect/>
          <a:stretch>
            <a:fillRect/>
          </a:stretch>
        </p:blipFill>
        <p:spPr bwMode="auto">
          <a:xfrm>
            <a:off x="6715140" y="690543"/>
            <a:ext cx="2286016" cy="558804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2844" y="-24"/>
            <a:ext cx="8229600" cy="1143000"/>
          </a:xfrm>
        </p:spPr>
        <p:txBody>
          <a:bodyPr>
            <a:noAutofit/>
          </a:bodyPr>
          <a:lstStyle/>
          <a:p>
            <a:r>
              <a:rPr lang="en-US" sz="3200" dirty="0" smtClean="0"/>
              <a:t>Depending on the medical history and physical examination, additional evaluations may include</a:t>
            </a:r>
            <a:endParaRPr lang="ar-IQ" sz="3200" dirty="0"/>
          </a:p>
        </p:txBody>
      </p:sp>
      <p:sp>
        <p:nvSpPr>
          <p:cNvPr id="3" name="عنصر نائب للمحتوى 2"/>
          <p:cNvSpPr>
            <a:spLocks noGrp="1"/>
          </p:cNvSpPr>
          <p:nvPr>
            <p:ph idx="1"/>
          </p:nvPr>
        </p:nvSpPr>
        <p:spPr>
          <a:xfrm>
            <a:off x="0" y="1357322"/>
            <a:ext cx="9358346" cy="5715016"/>
          </a:xfrm>
        </p:spPr>
        <p:txBody>
          <a:bodyPr>
            <a:normAutofit fontScale="77500" lnSpcReduction="20000"/>
          </a:bodyPr>
          <a:lstStyle/>
          <a:p>
            <a:pPr algn="r"/>
            <a:r>
              <a:rPr lang="ar-IQ" dirty="0" smtClean="0"/>
              <a:t>اعتمادًا على التاريخ الطبي والفحص البدني، قد تشمل التقييمات الإضافية</a:t>
            </a:r>
            <a:endParaRPr lang="ar-IQ" dirty="0"/>
          </a:p>
          <a:p>
            <a:pPr algn="l" rtl="0">
              <a:buNone/>
            </a:pPr>
            <a:r>
              <a:rPr lang="en-US" b="1" dirty="0"/>
              <a:t>a</a:t>
            </a:r>
            <a:r>
              <a:rPr lang="en-US" dirty="0"/>
              <a:t>. complete blood counts; </a:t>
            </a:r>
            <a:r>
              <a:rPr lang="ar-IQ" dirty="0" smtClean="0"/>
              <a:t>تعداد الدم الكامل.</a:t>
            </a:r>
            <a:endParaRPr lang="en-US" dirty="0"/>
          </a:p>
          <a:p>
            <a:pPr algn="l" rtl="0">
              <a:buNone/>
            </a:pPr>
            <a:r>
              <a:rPr lang="en-US" b="1" dirty="0"/>
              <a:t>b</a:t>
            </a:r>
            <a:r>
              <a:rPr lang="en-US" dirty="0" smtClean="0"/>
              <a:t>. urinalysis; </a:t>
            </a:r>
            <a:r>
              <a:rPr lang="ar-IQ" dirty="0" smtClean="0"/>
              <a:t>تحليل البول.</a:t>
            </a:r>
            <a:endParaRPr lang="en-US" dirty="0" smtClean="0"/>
          </a:p>
          <a:p>
            <a:pPr algn="l" rtl="0">
              <a:buNone/>
            </a:pPr>
            <a:r>
              <a:rPr lang="en-US" b="1" dirty="0" smtClean="0"/>
              <a:t>c. </a:t>
            </a:r>
            <a:r>
              <a:rPr lang="en-US" dirty="0" smtClean="0"/>
              <a:t>blood </a:t>
            </a:r>
            <a:r>
              <a:rPr lang="en-US" dirty="0"/>
              <a:t>chemistries to identify the status of kidney and liver function, blood gases, and pH; </a:t>
            </a:r>
            <a:endParaRPr lang="en-US" dirty="0" smtClean="0"/>
          </a:p>
          <a:p>
            <a:pPr algn="l" rtl="0">
              <a:buNone/>
            </a:pPr>
            <a:r>
              <a:rPr lang="ar-IQ" dirty="0" smtClean="0"/>
              <a:t>كيمياء الدم لتحديد حالة وظائف الكلى والكبد، وغازات الدم، ودرجة الحموضة.</a:t>
            </a:r>
            <a:endParaRPr lang="en-US" dirty="0"/>
          </a:p>
          <a:p>
            <a:pPr algn="l" rtl="0">
              <a:buNone/>
            </a:pPr>
            <a:r>
              <a:rPr lang="en-US" b="1" dirty="0" smtClean="0"/>
              <a:t>d. </a:t>
            </a:r>
            <a:r>
              <a:rPr lang="en-US" dirty="0"/>
              <a:t>electrocardiography; </a:t>
            </a:r>
            <a:r>
              <a:rPr lang="ar-IQ" dirty="0" smtClean="0"/>
              <a:t>تخطيط القلب؛</a:t>
            </a:r>
            <a:endParaRPr lang="en-US" dirty="0"/>
          </a:p>
          <a:p>
            <a:pPr algn="l" rtl="0">
              <a:buNone/>
            </a:pPr>
            <a:r>
              <a:rPr lang="en-US" b="1" dirty="0" smtClean="0"/>
              <a:t>e</a:t>
            </a:r>
            <a:r>
              <a:rPr lang="en-US" dirty="0" smtClean="0"/>
              <a:t>. </a:t>
            </a:r>
            <a:r>
              <a:rPr lang="en-US" dirty="0"/>
              <a:t>clotting time and platelet counts; </a:t>
            </a:r>
            <a:r>
              <a:rPr lang="ar-IQ" dirty="0" smtClean="0"/>
              <a:t>وقت التخثر وعدد الصفائح الدموية.</a:t>
            </a:r>
            <a:endParaRPr lang="en-US" dirty="0"/>
          </a:p>
          <a:p>
            <a:pPr algn="l" rtl="0">
              <a:buNone/>
            </a:pPr>
            <a:r>
              <a:rPr lang="en-US" b="1" dirty="0" smtClean="0"/>
              <a:t>f. </a:t>
            </a:r>
            <a:r>
              <a:rPr lang="en-US" dirty="0"/>
              <a:t>fecal </a:t>
            </a:r>
            <a:r>
              <a:rPr lang="en-US" dirty="0" smtClean="0"/>
              <a:t>examinations</a:t>
            </a:r>
            <a:r>
              <a:rPr lang="en-US" dirty="0"/>
              <a:t>; </a:t>
            </a:r>
            <a:r>
              <a:rPr lang="ar-IQ" dirty="0" smtClean="0"/>
              <a:t>فحوصات البراز؛</a:t>
            </a:r>
            <a:endParaRPr lang="en-US" dirty="0"/>
          </a:p>
          <a:p>
            <a:pPr algn="l" rtl="0">
              <a:buNone/>
            </a:pPr>
            <a:r>
              <a:rPr lang="en-US" b="1" dirty="0" smtClean="0"/>
              <a:t>g. </a:t>
            </a:r>
            <a:r>
              <a:rPr lang="en-US" dirty="0"/>
              <a:t>blood electrolyte determinations </a:t>
            </a:r>
            <a:r>
              <a:rPr lang="ar-IQ" dirty="0" smtClean="0"/>
              <a:t>تحديد نسبة </a:t>
            </a:r>
            <a:r>
              <a:rPr lang="ar-IQ" dirty="0" err="1" smtClean="0"/>
              <a:t>الكهارل</a:t>
            </a:r>
            <a:r>
              <a:rPr lang="ar-IQ" dirty="0" smtClean="0"/>
              <a:t> في الدم</a:t>
            </a:r>
            <a:endParaRPr lang="en-US" dirty="0" smtClean="0"/>
          </a:p>
          <a:p>
            <a:pPr algn="l" rtl="0">
              <a:buNone/>
            </a:pPr>
            <a:r>
              <a:rPr lang="en-US" b="1" dirty="0" smtClean="0"/>
              <a:t>Notice:</a:t>
            </a:r>
            <a:r>
              <a:rPr lang="en-US" dirty="0" smtClean="0"/>
              <a:t> Tests should not be run unless it is suspected their results could cause a change in anesthetic management.</a:t>
            </a:r>
          </a:p>
          <a:p>
            <a:pPr algn="l" rtl="0">
              <a:buNone/>
            </a:pPr>
            <a:r>
              <a:rPr lang="en-US" b="1" dirty="0"/>
              <a:t>h</a:t>
            </a:r>
            <a:r>
              <a:rPr lang="en-US" dirty="0" smtClean="0"/>
              <a:t>. Radiographic and/or fluoroscopic examination may also be indicated, especially in animals that are susceptible to chronic respiratory infections</a:t>
            </a:r>
            <a:endParaRPr lang="en-US" dirty="0"/>
          </a:p>
          <a:p>
            <a:pPr algn="r"/>
            <a:endParaRPr lang="ar-IQ" dirty="0" smtClean="0"/>
          </a:p>
          <a:p>
            <a:pPr algn="r">
              <a:buNone/>
            </a:pPr>
            <a:endParaRPr lang="ar-IQ"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The history should include </a:t>
            </a:r>
            <a:br>
              <a:rPr lang="en-US" b="1" dirty="0" smtClean="0"/>
            </a:br>
            <a:endParaRPr lang="ar-IQ" dirty="0"/>
          </a:p>
        </p:txBody>
      </p:sp>
      <p:sp>
        <p:nvSpPr>
          <p:cNvPr id="3" name="عنصر نائب للمحتوى 2"/>
          <p:cNvSpPr>
            <a:spLocks noGrp="1"/>
          </p:cNvSpPr>
          <p:nvPr>
            <p:ph idx="1"/>
          </p:nvPr>
        </p:nvSpPr>
        <p:spPr>
          <a:xfrm>
            <a:off x="457200" y="1600200"/>
            <a:ext cx="8472518" cy="4972072"/>
          </a:xfrm>
        </p:spPr>
        <p:txBody>
          <a:bodyPr>
            <a:normAutofit lnSpcReduction="10000"/>
          </a:bodyPr>
          <a:lstStyle/>
          <a:p>
            <a:pPr algn="l" rtl="0">
              <a:buNone/>
            </a:pPr>
            <a:r>
              <a:rPr lang="en-US" dirty="0" smtClean="0"/>
              <a:t>a</a:t>
            </a:r>
            <a:r>
              <a:rPr lang="en-US" dirty="0"/>
              <a:t>. previous and current health; </a:t>
            </a:r>
          </a:p>
          <a:p>
            <a:pPr algn="l" rtl="0">
              <a:buNone/>
            </a:pPr>
            <a:r>
              <a:rPr lang="en-US" dirty="0"/>
              <a:t>b. presenting complaint, its severity, and its duration; </a:t>
            </a:r>
          </a:p>
          <a:p>
            <a:pPr algn="l" rtl="0">
              <a:buNone/>
            </a:pPr>
            <a:r>
              <a:rPr lang="en-US" dirty="0"/>
              <a:t>c. concurrent symptoms of disease (e.g., diarrhea, vomiting, exercise intolerance, </a:t>
            </a:r>
            <a:r>
              <a:rPr lang="en-US" dirty="0" err="1" smtClean="0"/>
              <a:t>ascites</a:t>
            </a:r>
            <a:r>
              <a:rPr lang="en-US" dirty="0" smtClean="0"/>
              <a:t>)</a:t>
            </a:r>
            <a:endParaRPr lang="en-US" dirty="0"/>
          </a:p>
          <a:p>
            <a:pPr algn="l" rtl="0">
              <a:buNone/>
            </a:pPr>
            <a:r>
              <a:rPr lang="en-US" dirty="0" smtClean="0"/>
              <a:t>d</a:t>
            </a:r>
            <a:r>
              <a:rPr lang="en-US" dirty="0"/>
              <a:t>. pregnancy; </a:t>
            </a:r>
          </a:p>
          <a:p>
            <a:pPr algn="l" rtl="0">
              <a:buNone/>
            </a:pPr>
            <a:r>
              <a:rPr lang="en-US" dirty="0"/>
              <a:t>e. exposure to drugs; </a:t>
            </a:r>
          </a:p>
          <a:p>
            <a:pPr algn="l" rtl="0">
              <a:buNone/>
            </a:pPr>
            <a:r>
              <a:rPr lang="en-US" dirty="0"/>
              <a:t>f. prior anesthetic </a:t>
            </a:r>
            <a:r>
              <a:rPr lang="en-US" dirty="0" smtClean="0"/>
              <a:t>history</a:t>
            </a:r>
            <a:endParaRPr lang="en-US" dirty="0"/>
          </a:p>
          <a:p>
            <a:pPr algn="l" rtl="0">
              <a:buNone/>
            </a:pPr>
            <a:r>
              <a:rPr lang="en-US" dirty="0"/>
              <a:t>g. Recent feeding </a:t>
            </a:r>
          </a:p>
          <a:p>
            <a:pPr algn="l" rtl="0"/>
            <a:endParaRPr lang="ar-IQ" dirty="0"/>
          </a:p>
        </p:txBody>
      </p:sp>
      <p:pic>
        <p:nvPicPr>
          <p:cNvPr id="24578" name="Picture 2" descr="Starting Off Right: Checklists Are Essential for a Good History |  Clinician's Brief"/>
          <p:cNvPicPr>
            <a:picLocks noChangeAspect="1" noChangeArrowheads="1"/>
          </p:cNvPicPr>
          <p:nvPr/>
        </p:nvPicPr>
        <p:blipFill>
          <a:blip r:embed="rId2"/>
          <a:srcRect/>
          <a:stretch>
            <a:fillRect/>
          </a:stretch>
        </p:blipFill>
        <p:spPr bwMode="auto">
          <a:xfrm>
            <a:off x="4740674" y="4143380"/>
            <a:ext cx="4403326" cy="264320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
            <a:ext cx="8715404" cy="4071942"/>
          </a:xfrm>
        </p:spPr>
        <p:txBody>
          <a:bodyPr>
            <a:normAutofit lnSpcReduction="10000"/>
          </a:bodyPr>
          <a:lstStyle/>
          <a:p>
            <a:pPr algn="l" rtl="0"/>
            <a:r>
              <a:rPr lang="en-US" dirty="0" smtClean="0"/>
              <a:t>Following examination, the physical status of the patient should be classified as to its general state of health according to the American Society of Anesthesiologists (ASA) classification and the information recorded</a:t>
            </a:r>
          </a:p>
          <a:p>
            <a:pPr algn="r"/>
            <a:r>
              <a:rPr lang="ar-IQ" dirty="0" smtClean="0"/>
              <a:t>بعد الفحص، يجب تصنيف الحالة الجسدية للمريض من حيث حالته الصحية العامة وفقًا لتصنيف الجمعية الأمريكية لأطباء التخدير (</a:t>
            </a:r>
            <a:r>
              <a:rPr lang="en-US" dirty="0" smtClean="0"/>
              <a:t>ASA) </a:t>
            </a:r>
            <a:r>
              <a:rPr lang="ar-IQ" dirty="0" smtClean="0"/>
              <a:t>والمعلومات المسجلة</a:t>
            </a:r>
            <a:endParaRPr lang="ar-IQ" dirty="0"/>
          </a:p>
        </p:txBody>
      </p:sp>
      <p:pic>
        <p:nvPicPr>
          <p:cNvPr id="23556" name="Picture 4" descr="Annual Meeting attendees participating in an airway workshop"/>
          <p:cNvPicPr>
            <a:picLocks noChangeAspect="1" noChangeArrowheads="1"/>
          </p:cNvPicPr>
          <p:nvPr/>
        </p:nvPicPr>
        <p:blipFill>
          <a:blip r:embed="rId2"/>
          <a:srcRect/>
          <a:stretch>
            <a:fillRect/>
          </a:stretch>
        </p:blipFill>
        <p:spPr bwMode="auto">
          <a:xfrm>
            <a:off x="285720" y="3723719"/>
            <a:ext cx="5582392" cy="313428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p:txBody>
          <a:bodyPr/>
          <a:lstStyle/>
          <a:p>
            <a:endParaRPr lang="ar-IQ" dirty="0"/>
          </a:p>
        </p:txBody>
      </p:sp>
      <p:pic>
        <p:nvPicPr>
          <p:cNvPr id="2050" name="Picture 2"/>
          <p:cNvPicPr>
            <a:picLocks noChangeAspect="1" noChangeArrowheads="1"/>
          </p:cNvPicPr>
          <p:nvPr/>
        </p:nvPicPr>
        <p:blipFill>
          <a:blip r:embed="rId2"/>
          <a:srcRect r="2290"/>
          <a:stretch>
            <a:fillRect/>
          </a:stretch>
        </p:blipFill>
        <p:spPr bwMode="auto">
          <a:xfrm>
            <a:off x="0" y="1357298"/>
            <a:ext cx="8858312" cy="37462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85728"/>
            <a:ext cx="8929718" cy="3571900"/>
          </a:xfrm>
        </p:spPr>
        <p:txBody>
          <a:bodyPr>
            <a:normAutofit fontScale="85000" lnSpcReduction="10000"/>
          </a:bodyPr>
          <a:lstStyle/>
          <a:p>
            <a:pPr algn="l" rtl="0">
              <a:buNone/>
            </a:pPr>
            <a:r>
              <a:rPr lang="ar-IQ" dirty="0" smtClean="0"/>
              <a:t>.</a:t>
            </a:r>
            <a:r>
              <a:rPr lang="en-US" dirty="0" smtClean="0"/>
              <a:t>The </a:t>
            </a:r>
            <a:r>
              <a:rPr lang="en-US" dirty="0"/>
              <a:t>preliminary physical examination should be done in the owner's presence, if possible, so that a prognosis can be given personally. This allows the client to ask questions and enables the veterinarian to communicate the risks of anesthesia and allay any fears regarding management of the patient</a:t>
            </a:r>
            <a:r>
              <a:rPr lang="en-US" dirty="0" smtClean="0"/>
              <a:t>.</a:t>
            </a:r>
          </a:p>
          <a:p>
            <a:pPr algn="r"/>
            <a:r>
              <a:rPr lang="ar-IQ" dirty="0" smtClean="0"/>
              <a:t>ينبغي إجراء الفحص البدني الأولي بحضور المالك، إن أمكن، حتى يمكن تقديم التشخيص شخصيًا. يتيح ذلك للعميل طرح الأسئلة ويمكّن الطبيب البيطري من إيصال مخاطر التخدير وتهدئة أي مخاوف بشأن عناية المريض.</a:t>
            </a:r>
            <a:endParaRPr lang="ar-IQ" dirty="0"/>
          </a:p>
        </p:txBody>
      </p:sp>
      <p:pic>
        <p:nvPicPr>
          <p:cNvPr id="22530" name="Picture 2" descr="VetTech: Taking a Good History in the Exam Room"/>
          <p:cNvPicPr>
            <a:picLocks noChangeAspect="1" noChangeArrowheads="1"/>
          </p:cNvPicPr>
          <p:nvPr/>
        </p:nvPicPr>
        <p:blipFill>
          <a:blip r:embed="rId2" cstate="print"/>
          <a:srcRect l="56066" r="3605"/>
          <a:stretch>
            <a:fillRect/>
          </a:stretch>
        </p:blipFill>
        <p:spPr bwMode="auto">
          <a:xfrm>
            <a:off x="5286380" y="3875363"/>
            <a:ext cx="3469763" cy="298263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TotalTime>
  <Words>1684</Words>
  <Application>Microsoft Office PowerPoint</Application>
  <PresentationFormat>عرض على الشاشة (3:4)‏</PresentationFormat>
  <Paragraphs>95</Paragraphs>
  <Slides>26</Slides>
  <Notes>0</Notes>
  <HiddenSlides>0</HiddenSlides>
  <MMClips>0</MMClips>
  <ScaleCrop>false</ScaleCrop>
  <HeadingPairs>
    <vt:vector size="4" baseType="variant">
      <vt:variant>
        <vt:lpstr>سمة</vt:lpstr>
      </vt:variant>
      <vt:variant>
        <vt:i4>1</vt:i4>
      </vt:variant>
      <vt:variant>
        <vt:lpstr>عناوين الشرائح</vt:lpstr>
      </vt:variant>
      <vt:variant>
        <vt:i4>26</vt:i4>
      </vt:variant>
    </vt:vector>
  </HeadingPairs>
  <TitlesOfParts>
    <vt:vector size="27" baseType="lpstr">
      <vt:lpstr>سمة Office</vt:lpstr>
      <vt:lpstr>considerations for Anesthesia including:  Patient Evaluation and Preparation </vt:lpstr>
      <vt:lpstr>The goal of Preanesthetic Evaluation</vt:lpstr>
      <vt:lpstr>Physical status is determined by  </vt:lpstr>
      <vt:lpstr>الشريحة 4</vt:lpstr>
      <vt:lpstr>Depending on the medical history and physical examination, additional evaluations may include</vt:lpstr>
      <vt:lpstr>The history should include  </vt:lpstr>
      <vt:lpstr>الشريحة 7</vt:lpstr>
      <vt:lpstr>الشريحة 8</vt:lpstr>
      <vt:lpstr>الشريحة 9</vt:lpstr>
      <vt:lpstr>Patient Preparation </vt:lpstr>
      <vt:lpstr>adverse effect by fasting (some time) </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شكرا</vt:lpstr>
    </vt:vector>
  </TitlesOfParts>
  <Company>By DR.Ahmed Saker 2o1O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consideration for Anesthesia including:  Patient Evaluation and Preparation</dc:title>
  <dc:creator>dell</dc:creator>
  <cp:lastModifiedBy>dell</cp:lastModifiedBy>
  <cp:revision>67</cp:revision>
  <dcterms:created xsi:type="dcterms:W3CDTF">2023-09-23T17:49:31Z</dcterms:created>
  <dcterms:modified xsi:type="dcterms:W3CDTF">2024-02-14T22:07:37Z</dcterms:modified>
</cp:coreProperties>
</file>